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0" r:id="rId5"/>
    <p:sldId id="281" r:id="rId6"/>
    <p:sldId id="259" r:id="rId7"/>
    <p:sldId id="276" r:id="rId8"/>
    <p:sldId id="284" r:id="rId9"/>
    <p:sldId id="282" r:id="rId10"/>
    <p:sldId id="283" r:id="rId11"/>
    <p:sldId id="277" r:id="rId12"/>
    <p:sldId id="262" r:id="rId13"/>
    <p:sldId id="280" r:id="rId14"/>
    <p:sldId id="275" r:id="rId15"/>
    <p:sldId id="278" r:id="rId16"/>
    <p:sldId id="279" r:id="rId17"/>
    <p:sldId id="264" r:id="rId18"/>
    <p:sldId id="263" r:id="rId19"/>
    <p:sldId id="271" r:id="rId20"/>
    <p:sldId id="272" r:id="rId21"/>
    <p:sldId id="273" r:id="rId22"/>
    <p:sldId id="286" r:id="rId23"/>
    <p:sldId id="287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387D12-BC49-4AD9-9EE1-5FCCEAC176D0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AAA763-1DC3-4289-93C2-9CF12FCAB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32579C-390A-4555-A8B3-5B8A13E8D3A9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F3BC0B-C97D-4696-9532-9A74C30E4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20189F-7A93-47DF-9F2F-D7B822C5AD4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Figure: 02-09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Title: </a:t>
            </a:r>
          </a:p>
          <a:p>
            <a:pPr eaLnBrk="1" hangingPunct="1"/>
            <a:r>
              <a:rPr lang="en-US" smtClean="0"/>
              <a:t>The Periodic Table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Caption: </a:t>
            </a:r>
          </a:p>
          <a:p>
            <a:pPr eaLnBrk="1" hangingPunct="1"/>
            <a:r>
              <a:rPr lang="en-US" smtClean="0"/>
              <a:t>Each element is represented by its symbol and atomic number. Elements in the same column have similar properties.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D4F6E6-C52C-4B31-9002-EFAD458F35C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02-09-05UN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Time of Discovery Periodic Table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Many of the elements that we know today were discovered during Mendeleev's lifetime.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00096-1452-4715-BA82-9C9BA531EED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Figure: 02-15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Title: </a:t>
            </a:r>
          </a:p>
          <a:p>
            <a:pPr eaLnBrk="1" hangingPunct="1"/>
            <a:r>
              <a:rPr lang="en-US" smtClean="0"/>
              <a:t>Elemental Composition of Humans (by Mass)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Caption: </a:t>
            </a:r>
          </a:p>
          <a:p>
            <a:pPr eaLnBrk="1" hangingPunct="1"/>
            <a:r>
              <a:rPr lang="en-US" smtClean="0"/>
              <a:t>By mass, our bodies are mostly oxygen atoms because of the large amount of water in our bodies. Carbon comes in second and hydrogen third.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2FA692-6714-4FFE-A2A5-C1608BF7252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Figure: 02-T02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Title: </a:t>
            </a:r>
          </a:p>
          <a:p>
            <a:pPr eaLnBrk="1" hangingPunct="1"/>
            <a:r>
              <a:rPr lang="en-US" smtClean="0"/>
              <a:t>TABLE 2.2 Approximate Percent Elemental Composition of Humans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Caption: </a:t>
            </a:r>
          </a:p>
          <a:p>
            <a:pPr eaLnBrk="1" hangingPunct="1"/>
            <a:r>
              <a:rPr lang="en-US" smtClean="0"/>
              <a:t>By mass, our bodies are mostly oxygen atoms because of the large amount of water in our bodies. Carbon comes in second and hydrogen third.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376D80-C72F-450B-8955-56EA0D13FB3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02-12-01UN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Some representative metals, metalloids, and nonmetals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Commonly-encountered elements are found throughout the periodic table.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DF1C18-A79E-440F-9AD3-23C0D77FE88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03-04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Molecular Elements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highlighted elements exist primarily as diatomic molecules (yellow) or polyatomic molecules (red).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3DE670-2FED-48B3-A2AE-2424C3317FD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02-13-01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Noble gases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noble gases get their group name from their reluctance to react with other elements.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4717F6-26AC-4F34-B40B-0FE488F95D7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Figure: 02-13-04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Title: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Halogens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Caption: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Halogens are reactive nonmetals.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0848-88F6-4B64-B319-749454B074D4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4706-C82E-4242-B951-3701EEEEE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64D5-A200-4EB8-A736-AA84A520A42D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854A-033B-4063-ACAD-575A2062A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7D0B-CCF7-4CA4-B4AB-AF67CAC00C24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4F7F-97BE-45C6-B258-96C50D882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1C77-4459-4A59-B710-842665682D68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883B-E9D9-4CC7-A5FE-69116E479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8CF9-197C-4254-B25F-D2A6ED21796F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74AB-E2AE-476F-B3D7-1E83458F1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A063-AB0E-4A60-85FE-6F7BE1EBDBF7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2B7A-63B6-497B-9FB5-E8AACDD25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F9D3-7608-4F9B-8534-6352834E209B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A936-63F9-4633-A77E-62B41CA73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C480-675F-4ED5-A164-3BB7FA94D275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857F-EE98-4198-B1F0-EF0CBDA5D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E86E-084A-4448-B10A-17FCB44A5177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BDA6-6334-4F18-A12F-020FDA2F8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C77A-3E60-4C76-A454-9723D2EAD5E8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08EC-52A5-4955-9957-7D9ADE5E6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D3B7-B328-4964-89C0-55EEF5120785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05E1-C0F3-465A-802C-5F57EFE37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8EF10D-AA32-465C-8A4A-E2D121CFD3CC}" type="datetimeFigureOut">
              <a:rPr lang="en-US"/>
              <a:pPr>
                <a:defRPr/>
              </a:pPr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A4278-BE60-4C93-8DC2-4BEAE10DD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 and Compounds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Chapter 3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2_T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914400"/>
            <a:ext cx="913447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2_12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477838"/>
            <a:ext cx="91344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g04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438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3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293688"/>
            <a:ext cx="9134475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G04_13-01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685800"/>
            <a:ext cx="9093200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2_13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30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02_13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675" y="0"/>
            <a:ext cx="387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2_13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9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02_13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0775" y="0"/>
            <a:ext cx="421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0" y="5886450"/>
            <a:ext cx="1971675" cy="971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Metallic characters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Metal – shiny, high density, high melting point, great conductor of heat and electricity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Non-metal – dull, low density, low melting point, not good conductor of heat and electricity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Semi-metal – metal-like in appearance and has properties that are between that of a metal and a non-metal.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g04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9888"/>
            <a:ext cx="9144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Formulas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4800" smtClean="0"/>
              <a:t>AxByCz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 rot="10800000">
            <a:off x="1676400" y="3048000"/>
            <a:ext cx="1524000" cy="838200"/>
          </a:xfrm>
          <a:prstGeom prst="wedgeRectCallout">
            <a:avLst>
              <a:gd name="adj1" fmla="val -94588"/>
              <a:gd name="adj2" fmla="val 945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Elemental Symbol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10800000">
            <a:off x="4953000" y="3200400"/>
            <a:ext cx="2057400" cy="838200"/>
          </a:xfrm>
          <a:prstGeom prst="wedgeRectCallout">
            <a:avLst>
              <a:gd name="adj1" fmla="val 46139"/>
              <a:gd name="adj2" fmla="val 1195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Number of 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g04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7818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Dalton’s symbols for elements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FG05_06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2209800"/>
            <a:ext cx="90424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FG05_06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828800"/>
            <a:ext cx="91186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 of Constant Composition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/>
              <a:t>law of constant composition </a:t>
            </a:r>
            <a:r>
              <a:rPr lang="en-US" smtClean="0"/>
              <a:t>states that the composition of a substance is always the same, regardless of how the substance was made or where the substance is found.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example</a:t>
            </a:r>
          </a:p>
          <a:p>
            <a:pPr lvl="1" eaLnBrk="1" hangingPunct="1"/>
            <a:r>
              <a:rPr lang="en-US" smtClean="0"/>
              <a:t>All water is 11.3% H and 88.8% 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 of Multiple Proportions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If  the same two elements(A and B) formed two </a:t>
            </a:r>
            <a:r>
              <a:rPr lang="en-US" b="1" dirty="0" smtClean="0"/>
              <a:t>different</a:t>
            </a:r>
            <a:r>
              <a:rPr lang="en-US" dirty="0" smtClean="0"/>
              <a:t> compounds, there is a whole number </a:t>
            </a:r>
            <a:r>
              <a:rPr lang="en-US" dirty="0" smtClean="0"/>
              <a:t>relationship between the masses of B in the two different  compounds for each gram of A in the compound. 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CO		12 g C	16 g O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CO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		12 g C	32 g 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410200"/>
            <a:ext cx="7572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3827"/>
          <a:stretch>
            <a:fillRect/>
          </a:stretch>
        </p:blipFill>
        <p:spPr bwMode="auto">
          <a:xfrm>
            <a:off x="204173" y="990600"/>
            <a:ext cx="878742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 Names and Symbols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 			 Ele</a:t>
            </a:r>
          </a:p>
          <a:p>
            <a:pPr eaLnBrk="1" hangingPunct="1"/>
            <a:r>
              <a:rPr lang="en-US" smtClean="0"/>
              <a:t>name 			symbol </a:t>
            </a:r>
          </a:p>
          <a:p>
            <a:pPr eaLnBrk="1" hangingPunct="1"/>
            <a:r>
              <a:rPr lang="en-US" smtClean="0"/>
              <a:t>  				1 or 2 letters 						(occasionally 3)</a:t>
            </a:r>
          </a:p>
          <a:p>
            <a:pPr eaLnBrk="1" hangingPunct="1"/>
            <a:r>
              <a:rPr lang="en-US" smtClean="0"/>
              <a:t>					</a:t>
            </a:r>
          </a:p>
          <a:p>
            <a:pPr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letter is capitalized, 2</a:t>
            </a:r>
            <a:r>
              <a:rPr lang="en-US" baseline="30000" smtClean="0"/>
              <a:t>nd</a:t>
            </a:r>
            <a:r>
              <a:rPr lang="en-US" smtClean="0"/>
              <a:t> letter is lower case.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F707D-9F12-4307-9C72-08B8C199EE8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pic>
        <p:nvPicPr>
          <p:cNvPr id="5123" name="Picture 3" descr="table-03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005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2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7163"/>
            <a:ext cx="9134475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Nomenclature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 the names and symbols of the elements.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must know 1</a:t>
            </a:r>
            <a:r>
              <a:rPr lang="en-US" baseline="30000" smtClean="0"/>
              <a:t>st</a:t>
            </a:r>
            <a:r>
              <a:rPr lang="en-US" smtClean="0"/>
              <a:t> 36 elements + Rb, Sr, Cs, Ba, Ra, Zr, Ag, Cd, Sn, Sb, Te, I, Xe, Pt, Au, Hg, Pb, Bi, Rn, 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2_09-05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717550"/>
            <a:ext cx="91344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47245-4BAD-4D22-AA7A-5A6D4A7CF59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65532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3.2</a:t>
            </a:r>
          </a:p>
        </p:txBody>
      </p:sp>
      <p:sp>
        <p:nvSpPr>
          <p:cNvPr id="9220" name="Text Box 7" descr="Light upward diagonal"/>
          <p:cNvSpPr txBox="1">
            <a:spLocks noChangeArrowheads="1"/>
          </p:cNvSpPr>
          <p:nvPr/>
        </p:nvSpPr>
        <p:spPr bwMode="auto">
          <a:xfrm>
            <a:off x="212725" y="2835275"/>
            <a:ext cx="24384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Distribution of the common elements in nature.</a:t>
            </a:r>
          </a:p>
        </p:txBody>
      </p:sp>
      <p:pic>
        <p:nvPicPr>
          <p:cNvPr id="9221" name="Picture 8" descr="Light upward diag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2362200" cy="2190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222" name="Picture 10" descr="Light upward diag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064000" cy="304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223" name="Picture 11" descr="Light upward diag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2895600" cy="2171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9224" name="Picture 12" descr="Light upward diago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124200"/>
            <a:ext cx="4724400" cy="3543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1813"/>
            <a:ext cx="6345238" cy="632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838200" y="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Elemental Composition of Humans (by mass)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481</Words>
  <Application>Microsoft Office PowerPoint</Application>
  <PresentationFormat>On-screen Show (4:3)</PresentationFormat>
  <Paragraphs>100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Elements and Compounds</vt:lpstr>
      <vt:lpstr>Dalton’s symbols for elements</vt:lpstr>
      <vt:lpstr>Element Names and Symbols </vt:lpstr>
      <vt:lpstr>Slide 4</vt:lpstr>
      <vt:lpstr>Slide 5</vt:lpstr>
      <vt:lpstr>Nomenclature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Metallic characters</vt:lpstr>
      <vt:lpstr>Slide 18</vt:lpstr>
      <vt:lpstr>Chemical Formulas</vt:lpstr>
      <vt:lpstr>Slide 20</vt:lpstr>
      <vt:lpstr>Slide 21</vt:lpstr>
      <vt:lpstr>Law of Constant Composition</vt:lpstr>
      <vt:lpstr>Law of Multiple Proportions</vt:lpstr>
      <vt:lpstr>Slide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and Compounds</dc:title>
  <dc:creator>nw</dc:creator>
  <cp:lastModifiedBy>Cary Willard</cp:lastModifiedBy>
  <cp:revision>20</cp:revision>
  <dcterms:created xsi:type="dcterms:W3CDTF">2008-08-27T02:55:30Z</dcterms:created>
  <dcterms:modified xsi:type="dcterms:W3CDTF">2013-01-07T17:41:24Z</dcterms:modified>
</cp:coreProperties>
</file>